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27"/>
  </p:notesMasterIdLst>
  <p:handoutMasterIdLst>
    <p:handoutMasterId r:id="rId28"/>
  </p:handoutMasterIdLst>
  <p:sldIdLst>
    <p:sldId id="331" r:id="rId3"/>
    <p:sldId id="332" r:id="rId4"/>
    <p:sldId id="338" r:id="rId5"/>
    <p:sldId id="339" r:id="rId6"/>
    <p:sldId id="756" r:id="rId7"/>
    <p:sldId id="371" r:id="rId8"/>
    <p:sldId id="374" r:id="rId9"/>
    <p:sldId id="802" r:id="rId10"/>
    <p:sldId id="792" r:id="rId11"/>
    <p:sldId id="794" r:id="rId12"/>
    <p:sldId id="797" r:id="rId13"/>
    <p:sldId id="333" r:id="rId14"/>
    <p:sldId id="335" r:id="rId15"/>
    <p:sldId id="336" r:id="rId16"/>
    <p:sldId id="337" r:id="rId17"/>
    <p:sldId id="318" r:id="rId18"/>
    <p:sldId id="340" r:id="rId19"/>
    <p:sldId id="317" r:id="rId20"/>
    <p:sldId id="314" r:id="rId21"/>
    <p:sldId id="315" r:id="rId22"/>
    <p:sldId id="284" r:id="rId23"/>
    <p:sldId id="321" r:id="rId24"/>
    <p:sldId id="322" r:id="rId25"/>
    <p:sldId id="323" r:id="rId2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8" d="100"/>
          <a:sy n="88" d="100"/>
        </p:scale>
        <p:origin x="27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28-11-2021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sz="1799">
              <a:solidFill>
                <a:prstClr val="white"/>
              </a:solidFill>
            </a:endParaRPr>
          </a:p>
        </p:txBody>
      </p:sp>
      <p:sp>
        <p:nvSpPr>
          <p:cNvPr id="2" name="Title 1"/>
          <p:cNvSpPr>
            <a:spLocks noGrp="1"/>
          </p:cNvSpPr>
          <p:nvPr>
            <p:ph type="ctrTitle"/>
          </p:nvPr>
        </p:nvSpPr>
        <p:spPr>
          <a:xfrm>
            <a:off x="914163" y="3887117"/>
            <a:ext cx="10360501"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285" indent="0" algn="ctr">
              <a:buNone/>
              <a:defRPr>
                <a:solidFill>
                  <a:schemeClr val="tx1">
                    <a:tint val="75000"/>
                  </a:schemeClr>
                </a:solidFill>
              </a:defRPr>
            </a:lvl2pPr>
            <a:lvl3pPr marL="1218570" indent="0" algn="ctr">
              <a:buNone/>
              <a:defRPr>
                <a:solidFill>
                  <a:schemeClr val="tx1">
                    <a:tint val="75000"/>
                  </a:schemeClr>
                </a:solidFill>
              </a:defRPr>
            </a:lvl3pPr>
            <a:lvl4pPr marL="1827855" indent="0" algn="ctr">
              <a:buNone/>
              <a:defRPr>
                <a:solidFill>
                  <a:schemeClr val="tx1">
                    <a:tint val="75000"/>
                  </a:schemeClr>
                </a:solidFill>
              </a:defRPr>
            </a:lvl4pPr>
            <a:lvl5pPr marL="2437141" indent="0" algn="ctr">
              <a:buNone/>
              <a:defRPr>
                <a:solidFill>
                  <a:schemeClr val="tx1">
                    <a:tint val="75000"/>
                  </a:schemeClr>
                </a:solidFill>
              </a:defRPr>
            </a:lvl5pPr>
            <a:lvl6pPr marL="3046426" indent="0" algn="ctr">
              <a:buNone/>
              <a:defRPr>
                <a:solidFill>
                  <a:schemeClr val="tx1">
                    <a:tint val="75000"/>
                  </a:schemeClr>
                </a:solidFill>
              </a:defRPr>
            </a:lvl6pPr>
            <a:lvl7pPr marL="3655711" indent="0" algn="ctr">
              <a:buNone/>
              <a:defRPr>
                <a:solidFill>
                  <a:schemeClr val="tx1">
                    <a:tint val="75000"/>
                  </a:schemeClr>
                </a:solidFill>
              </a:defRPr>
            </a:lvl7pPr>
            <a:lvl8pPr marL="4264995" indent="0" algn="ctr">
              <a:buNone/>
              <a:defRPr>
                <a:solidFill>
                  <a:schemeClr val="tx1">
                    <a:tint val="75000"/>
                  </a:schemeClr>
                </a:solidFill>
              </a:defRPr>
            </a:lvl8pPr>
            <a:lvl9pPr marL="48742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3824883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310" indent="0" algn="ctr">
              <a:buNone/>
              <a:defRPr>
                <a:solidFill>
                  <a:schemeClr val="tx1">
                    <a:tint val="75000"/>
                  </a:schemeClr>
                </a:solidFill>
              </a:defRPr>
            </a:lvl2pPr>
            <a:lvl3pPr marL="1218621" indent="0" algn="ctr">
              <a:buNone/>
              <a:defRPr>
                <a:solidFill>
                  <a:schemeClr val="tx1">
                    <a:tint val="75000"/>
                  </a:schemeClr>
                </a:solidFill>
              </a:defRPr>
            </a:lvl3pPr>
            <a:lvl4pPr marL="1827931" indent="0" algn="ctr">
              <a:buNone/>
              <a:defRPr>
                <a:solidFill>
                  <a:schemeClr val="tx1">
                    <a:tint val="75000"/>
                  </a:schemeClr>
                </a:solidFill>
              </a:defRPr>
            </a:lvl4pPr>
            <a:lvl5pPr marL="2437242" indent="0" algn="ctr">
              <a:buNone/>
              <a:defRPr>
                <a:solidFill>
                  <a:schemeClr val="tx1">
                    <a:tint val="75000"/>
                  </a:schemeClr>
                </a:solidFill>
              </a:defRPr>
            </a:lvl5pPr>
            <a:lvl6pPr marL="3046553" indent="0" algn="ctr">
              <a:buNone/>
              <a:defRPr>
                <a:solidFill>
                  <a:schemeClr val="tx1">
                    <a:tint val="75000"/>
                  </a:schemeClr>
                </a:solidFill>
              </a:defRPr>
            </a:lvl6pPr>
            <a:lvl7pPr marL="3655863" indent="0" algn="ctr">
              <a:buNone/>
              <a:defRPr>
                <a:solidFill>
                  <a:schemeClr val="tx1">
                    <a:tint val="75000"/>
                  </a:schemeClr>
                </a:solidFill>
              </a:defRPr>
            </a:lvl7pPr>
            <a:lvl8pPr marL="4265173" indent="0" algn="ctr">
              <a:buNone/>
              <a:defRPr>
                <a:solidFill>
                  <a:schemeClr val="tx1">
                    <a:tint val="75000"/>
                  </a:schemeClr>
                </a:solidFill>
              </a:defRPr>
            </a:lvl8pPr>
            <a:lvl9pPr marL="48744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34554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44415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298"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99">
                <a:solidFill>
                  <a:schemeClr val="tx1">
                    <a:tint val="75000"/>
                  </a:schemeClr>
                </a:solidFill>
              </a:defRPr>
            </a:lvl1pPr>
            <a:lvl2pPr marL="609310" indent="0">
              <a:buNone/>
              <a:defRPr sz="2399">
                <a:solidFill>
                  <a:schemeClr val="tx1">
                    <a:tint val="75000"/>
                  </a:schemeClr>
                </a:solidFill>
              </a:defRPr>
            </a:lvl2pPr>
            <a:lvl3pPr marL="1218621" indent="0">
              <a:buNone/>
              <a:defRPr sz="2099">
                <a:solidFill>
                  <a:schemeClr val="tx1">
                    <a:tint val="75000"/>
                  </a:schemeClr>
                </a:solidFill>
              </a:defRPr>
            </a:lvl3pPr>
            <a:lvl4pPr marL="1827931" indent="0">
              <a:buNone/>
              <a:defRPr sz="1899">
                <a:solidFill>
                  <a:schemeClr val="tx1">
                    <a:tint val="75000"/>
                  </a:schemeClr>
                </a:solidFill>
              </a:defRPr>
            </a:lvl4pPr>
            <a:lvl5pPr marL="2437242" indent="0">
              <a:buNone/>
              <a:defRPr sz="1899">
                <a:solidFill>
                  <a:schemeClr val="tx1">
                    <a:tint val="75000"/>
                  </a:schemeClr>
                </a:solidFill>
              </a:defRPr>
            </a:lvl5pPr>
            <a:lvl6pPr marL="3046553" indent="0">
              <a:buNone/>
              <a:defRPr sz="1899">
                <a:solidFill>
                  <a:schemeClr val="tx1">
                    <a:tint val="75000"/>
                  </a:schemeClr>
                </a:solidFill>
              </a:defRPr>
            </a:lvl6pPr>
            <a:lvl7pPr marL="3655863" indent="0">
              <a:buNone/>
              <a:defRPr sz="1899">
                <a:solidFill>
                  <a:schemeClr val="tx1">
                    <a:tint val="75000"/>
                  </a:schemeClr>
                </a:solidFill>
              </a:defRPr>
            </a:lvl7pPr>
            <a:lvl8pPr marL="4265173" indent="0">
              <a:buNone/>
              <a:defRPr sz="1899">
                <a:solidFill>
                  <a:schemeClr val="tx1">
                    <a:tint val="75000"/>
                  </a:schemeClr>
                </a:solidFill>
              </a:defRPr>
            </a:lvl8pPr>
            <a:lvl9pPr marL="4874484" indent="0">
              <a:buNone/>
              <a:defRPr sz="18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48329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341680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5"/>
            <a:ext cx="5385514"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5"/>
            <a:ext cx="5387630"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90736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99239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813469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218015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1"/>
            <a:ext cx="4010039"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99"/>
            </a:lvl1pPr>
            <a:lvl2pPr>
              <a:defRPr sz="36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386797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2"/>
            <a:ext cx="7313295"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4299"/>
            </a:lvl1pPr>
            <a:lvl2pPr marL="609310" indent="0">
              <a:buNone/>
              <a:defRPr sz="3699"/>
            </a:lvl2pPr>
            <a:lvl3pPr marL="1218621" indent="0">
              <a:buNone/>
              <a:defRPr sz="3199"/>
            </a:lvl3pPr>
            <a:lvl4pPr marL="1827931" indent="0">
              <a:buNone/>
              <a:defRPr sz="2699"/>
            </a:lvl4pPr>
            <a:lvl5pPr marL="2437242" indent="0">
              <a:buNone/>
              <a:defRPr sz="2699"/>
            </a:lvl5pPr>
            <a:lvl6pPr marL="3046553" indent="0">
              <a:buNone/>
              <a:defRPr sz="2699"/>
            </a:lvl6pPr>
            <a:lvl7pPr marL="3655863" indent="0">
              <a:buNone/>
              <a:defRPr sz="2699"/>
            </a:lvl7pPr>
            <a:lvl8pPr marL="4265173" indent="0">
              <a:buNone/>
              <a:defRPr sz="2699"/>
            </a:lvl8pPr>
            <a:lvl9pPr marL="4874484" indent="0">
              <a:buNone/>
              <a:defRPr sz="2699"/>
            </a:lvl9pPr>
          </a:lstStyle>
          <a:p>
            <a:endParaRPr lang="en-US"/>
          </a:p>
        </p:txBody>
      </p:sp>
      <p:sp>
        <p:nvSpPr>
          <p:cNvPr id="4" name="Text Placeholder 3"/>
          <p:cNvSpPr>
            <a:spLocks noGrp="1"/>
          </p:cNvSpPr>
          <p:nvPr>
            <p:ph type="body" sz="half" idx="2"/>
          </p:nvPr>
        </p:nvSpPr>
        <p:spPr>
          <a:xfrm>
            <a:off x="2389096" y="5367340"/>
            <a:ext cx="7313295" cy="8048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425507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62243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1"/>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124296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70578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41"/>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2" y="1138426"/>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11/28/2021</a:t>
            </a:fld>
            <a:endParaRPr lang="en-US"/>
          </a:p>
        </p:txBody>
      </p:sp>
      <p:sp>
        <p:nvSpPr>
          <p:cNvPr id="5" name="Footer Placeholder 4"/>
          <p:cNvSpPr>
            <a:spLocks noGrp="1"/>
          </p:cNvSpPr>
          <p:nvPr>
            <p:ph type="ftr" sz="quarter" idx="3"/>
          </p:nvPr>
        </p:nvSpPr>
        <p:spPr>
          <a:xfrm>
            <a:off x="4164516" y="6356353"/>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13128030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txStyles>
    <p:titleStyle>
      <a:lvl1pPr algn="l" defTabSz="1218621" rtl="0" eaLnBrk="1" latinLnBrk="0" hangingPunct="1">
        <a:spcBef>
          <a:spcPct val="0"/>
        </a:spcBef>
        <a:buNone/>
        <a:defRPr sz="3599" kern="1200">
          <a:solidFill>
            <a:schemeClr val="tx1"/>
          </a:solidFill>
          <a:latin typeface="+mj-lt"/>
          <a:ea typeface="+mj-ea"/>
          <a:cs typeface="+mj-cs"/>
        </a:defRPr>
      </a:lvl1pPr>
    </p:titleStyle>
    <p:bodyStyle>
      <a:lvl1pPr marL="456983" indent="-456983" algn="l" defTabSz="1218621"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130" indent="-380819" algn="l" defTabSz="1218621"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276" indent="-304656" algn="l" defTabSz="1218621"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58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4pPr>
      <a:lvl5pPr marL="274189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png"/><Relationship Id="rId1" Type="http://schemas.openxmlformats.org/officeDocument/2006/relationships/slideLayout" Target="../slideLayouts/slideLayout28.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6/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6/03_Travel.txt" TargetMode="External"/><Relationship Id="rId5" Type="http://schemas.openxmlformats.org/officeDocument/2006/relationships/hyperlink" Target="https://github.com/soyuztechnologies/LamResearchS4HANA/blob/master/RAP/Day%2026/02_Customer.txt" TargetMode="External"/><Relationship Id="rId4" Type="http://schemas.openxmlformats.org/officeDocument/2006/relationships/hyperlink" Target="https://github.com/soyuztechnologies/LamResearchS4HANA/blob/master/RAP/Day%2026/01_Agency.tx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6/04_Class%20Pool%20Code.txt"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4.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6/Behaviour%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26</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838453"/>
            <a:ext cx="4248472" cy="129266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ZI_AGENCY_U_XX</a:t>
            </a:r>
            <a:r>
              <a:rPr lang="en-US" sz="1800" kern="0" dirty="0">
                <a:cs typeface="Arial" pitchFamily="34" charset="0"/>
              </a:rPr>
              <a:t> ( Agency )</a:t>
            </a:r>
          </a:p>
          <a:p>
            <a:r>
              <a:rPr lang="en-US" sz="1800" kern="0" dirty="0">
                <a:cs typeface="Arial" pitchFamily="34" charset="0"/>
                <a:hlinkClick r:id="rId5"/>
              </a:rPr>
              <a:t>ZI_Customer_U_XX</a:t>
            </a:r>
            <a:r>
              <a:rPr lang="en-US" sz="1800" kern="0" dirty="0">
                <a:cs typeface="Arial" pitchFamily="34" charset="0"/>
              </a:rPr>
              <a:t> ( Customer )</a:t>
            </a:r>
          </a:p>
          <a:p>
            <a:r>
              <a:rPr lang="en-US" sz="1800" kern="0" dirty="0">
                <a:cs typeface="Arial" pitchFamily="34" charset="0"/>
                <a:hlinkClick r:id="rId6"/>
              </a:rPr>
              <a:t>ZI_TRAVEL_U_XX</a:t>
            </a:r>
            <a:r>
              <a:rPr lang="en-US" sz="1800" kern="0" dirty="0">
                <a:cs typeface="Arial" pitchFamily="34" charset="0"/>
              </a:rPr>
              <a:t>  (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332656"/>
            <a:ext cx="10969943" cy="711081"/>
          </a:xfrm>
        </p:spPr>
        <p:txBody>
          <a:bodyPr>
            <a:noAutofit/>
          </a:bodyPr>
          <a:lstStyle/>
          <a:p>
            <a:r>
              <a:rPr lang="en-US" sz="28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39315" y="1124744"/>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406099212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35526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102468601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26</a:t>
            </a:r>
            <a:endParaRPr lang="en-IN" sz="4399" dirty="0">
              <a:solidFill>
                <a:schemeClr val="tx2">
                  <a:lumMod val="60000"/>
                  <a:lumOff val="40000"/>
                </a:schemeClr>
              </a:solidFill>
              <a:latin typeface="Cooper Black" panose="0208090404030B020404" pitchFamily="18" charset="0"/>
            </a:endParaRPr>
          </a:p>
        </p:txBody>
      </p:sp>
      <p:sp>
        <p:nvSpPr>
          <p:cNvPr id="8" name="TextBox 7">
            <a:extLst>
              <a:ext uri="{FF2B5EF4-FFF2-40B4-BE49-F238E27FC236}">
                <a16:creationId xmlns:a16="http://schemas.microsoft.com/office/drawing/2014/main" id="{1E8BD2BC-59B0-4D30-97AE-9B4A2D8F7B41}"/>
              </a:ext>
            </a:extLst>
          </p:cNvPr>
          <p:cNvSpPr txBox="1"/>
          <p:nvPr/>
        </p:nvSpPr>
        <p:spPr>
          <a:xfrm>
            <a:off x="693812" y="1124744"/>
            <a:ext cx="7962085" cy="3476465"/>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Creating OData Service ( Business Service)</a:t>
            </a:r>
          </a:p>
          <a:p>
            <a:pPr marL="133234" indent="-285664">
              <a:buFont typeface="Arial" panose="020B0604020202020204" pitchFamily="34" charset="0"/>
              <a:buChar char="•"/>
            </a:pPr>
            <a:r>
              <a:rPr lang="en-US" sz="1999" dirty="0">
                <a:solidFill>
                  <a:schemeClr val="bg1"/>
                </a:solidFill>
              </a:rPr>
              <a:t>Introduction to Fiori Elements</a:t>
            </a:r>
          </a:p>
          <a:p>
            <a:pPr marL="133234" indent="-285664">
              <a:buFont typeface="Arial" panose="020B0604020202020204" pitchFamily="34" charset="0"/>
              <a:buChar char="•"/>
            </a:pPr>
            <a:r>
              <a:rPr lang="en-US" sz="1999" dirty="0">
                <a:solidFill>
                  <a:schemeClr val="bg1"/>
                </a:solidFill>
              </a:rPr>
              <a:t>Free style v/s Fiori Elements App</a:t>
            </a:r>
          </a:p>
          <a:p>
            <a:pPr marL="133234" indent="-285664">
              <a:buFont typeface="Arial" panose="020B0604020202020204" pitchFamily="34" charset="0"/>
              <a:buChar char="•"/>
            </a:pPr>
            <a:r>
              <a:rPr lang="en-US" sz="1999" dirty="0">
                <a:solidFill>
                  <a:schemeClr val="bg1"/>
                </a:solidFill>
              </a:rPr>
              <a:t>Developer persona – Fiori Elements</a:t>
            </a:r>
          </a:p>
          <a:p>
            <a:pPr marL="133234" indent="-285664">
              <a:buFont typeface="Arial" panose="020B0604020202020204" pitchFamily="34" charset="0"/>
              <a:buChar char="•"/>
            </a:pPr>
            <a:r>
              <a:rPr lang="en-US" sz="1999" dirty="0">
                <a:solidFill>
                  <a:schemeClr val="bg1"/>
                </a:solidFill>
              </a:rPr>
              <a:t>List Report Object Page App</a:t>
            </a:r>
          </a:p>
          <a:p>
            <a:pPr marL="133234" indent="-285664">
              <a:buFont typeface="Arial" panose="020B0604020202020204" pitchFamily="34" charset="0"/>
              <a:buChar char="•"/>
            </a:pPr>
            <a:r>
              <a:rPr lang="en-US" sz="1999" dirty="0">
                <a:solidFill>
                  <a:schemeClr val="bg1"/>
                </a:solidFill>
              </a:rPr>
              <a:t>Developing Read-Only List Reporting Apps</a:t>
            </a:r>
          </a:p>
          <a:p>
            <a:pPr marL="647429" lvl="1" indent="-342797">
              <a:buFont typeface="Wingdings" panose="05000000000000000000" pitchFamily="2" charset="2"/>
              <a:buChar char="Ø"/>
            </a:pPr>
            <a:r>
              <a:rPr lang="en-US" sz="1999" dirty="0">
                <a:solidFill>
                  <a:schemeClr val="bg1"/>
                </a:solidFill>
              </a:rPr>
              <a:t>UI Annotation</a:t>
            </a:r>
          </a:p>
          <a:p>
            <a:pPr marL="647429" lvl="1" indent="-342797">
              <a:buFont typeface="Wingdings" panose="05000000000000000000" pitchFamily="2" charset="2"/>
              <a:buChar char="Ø"/>
            </a:pPr>
            <a:r>
              <a:rPr lang="en-US" sz="1999" dirty="0">
                <a:solidFill>
                  <a:schemeClr val="bg1"/>
                </a:solidFill>
              </a:rPr>
              <a:t>Adding Search Capabilities</a:t>
            </a:r>
          </a:p>
          <a:p>
            <a:pPr marL="133234" indent="-285664">
              <a:buFont typeface="Arial" panose="020B0604020202020204" pitchFamily="34" charset="0"/>
              <a:buChar char="•"/>
            </a:pPr>
            <a:r>
              <a:rPr lang="en-US" sz="1999" dirty="0">
                <a:solidFill>
                  <a:schemeClr val="bg1"/>
                </a:solidFill>
              </a:rPr>
              <a:t>Adding Metadata Extension</a:t>
            </a:r>
          </a:p>
          <a:p>
            <a:pPr marL="133234" indent="-285664">
              <a:buFont typeface="Arial" panose="020B0604020202020204" pitchFamily="34" charset="0"/>
              <a:buChar char="•"/>
            </a:pPr>
            <a:r>
              <a:rPr lang="en-IN" sz="1999" dirty="0">
                <a:solidFill>
                  <a:schemeClr val="bg1"/>
                </a:solidFill>
              </a:rPr>
              <a:t>Local Types/Classes in ABAP with Global Classes</a:t>
            </a:r>
          </a:p>
          <a:p>
            <a:pPr marL="133234" indent="-285664">
              <a:buFont typeface="Arial" panose="020B0604020202020204" pitchFamily="34" charset="0"/>
              <a:buChar char="•"/>
            </a:pPr>
            <a:r>
              <a:rPr lang="en-IN" sz="1999" dirty="0">
                <a:solidFill>
                  <a:schemeClr val="bg1"/>
                </a:solidFill>
              </a:rPr>
              <a:t>Implementing Class Pool Concept</a:t>
            </a:r>
            <a:endParaRPr lang="en-US" sz="1999" dirty="0">
              <a:solidFill>
                <a:schemeClr val="bg1"/>
              </a:solidFill>
            </a:endParaRPr>
          </a:p>
        </p:txBody>
      </p:sp>
    </p:spTree>
    <p:extLst>
      <p:ext uri="{BB962C8B-B14F-4D97-AF65-F5344CB8AC3E}">
        <p14:creationId xmlns:p14="http://schemas.microsoft.com/office/powerpoint/2010/main" val="30814425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Speech Bubble: Rectangle with Corners Rounded 22">
            <a:extLst>
              <a:ext uri="{FF2B5EF4-FFF2-40B4-BE49-F238E27FC236}">
                <a16:creationId xmlns:a16="http://schemas.microsoft.com/office/drawing/2014/main" id="{FB9EDC56-5135-4BA2-8CE8-A5B1A6B82840}"/>
              </a:ext>
            </a:extLst>
          </p:cNvPr>
          <p:cNvSpPr/>
          <p:nvPr/>
        </p:nvSpPr>
        <p:spPr>
          <a:xfrm>
            <a:off x="9176773" y="3536373"/>
            <a:ext cx="2912026" cy="1772117"/>
          </a:xfrm>
          <a:prstGeom prst="wedgeRoundRectCallout">
            <a:avLst>
              <a:gd name="adj1" fmla="val -68476"/>
              <a:gd name="adj2" fmla="val 95656"/>
              <a:gd name="adj3" fmla="val 16667"/>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rPr>
              <a:t>Code is written in behavior pool, pool of local classes inside a global class</a:t>
            </a:r>
            <a:endParaRPr lang="en-IN" dirty="0">
              <a:solidFill>
                <a:schemeClr val="bg1"/>
              </a:solidFill>
            </a:endParaRPr>
          </a:p>
        </p:txBody>
      </p:sp>
      <p:sp>
        <p:nvSpPr>
          <p:cNvPr id="7" name="Rectangle 6"/>
          <p:cNvSpPr/>
          <p:nvPr/>
        </p:nvSpPr>
        <p:spPr>
          <a:xfrm>
            <a:off x="609441" y="913952"/>
            <a:ext cx="9926172" cy="2031325"/>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BDEF is an ABAP Repository object (just like Tables, classes, FM, Programs). </a:t>
            </a:r>
          </a:p>
          <a:p>
            <a:pPr marL="342900" indent="-342900" algn="just">
              <a:buFont typeface="Arial" panose="020B0604020202020204" pitchFamily="34" charset="0"/>
              <a:buChar char="•"/>
            </a:pPr>
            <a:r>
              <a:rPr lang="en-US" sz="1800" dirty="0"/>
              <a:t>This BDEF determines the behavior of an BO in context of RESTful ABAP programming. In simple words, what are all the different operations our BO can do like create, update, delete..</a:t>
            </a:r>
          </a:p>
          <a:p>
            <a:pPr marL="342900" indent="-342900" algn="just">
              <a:buFont typeface="Arial" panose="020B0604020202020204" pitchFamily="34" charset="0"/>
              <a:buChar char="•"/>
            </a:pPr>
            <a:r>
              <a:rPr lang="en-US" sz="1800" dirty="0"/>
              <a:t>This is created using BDL (Behavior definition Language)) and comprises modeling capability aspect of BP node for e.g. CRUD, actions, local between parent child etc.</a:t>
            </a:r>
          </a:p>
          <a:p>
            <a:pPr marL="342900" indent="-342900" algn="just">
              <a:buFont typeface="Arial" panose="020B0604020202020204" pitchFamily="34" charset="0"/>
              <a:buChar char="•"/>
            </a:pPr>
            <a:r>
              <a:rPr lang="en-US" sz="1800" dirty="0"/>
              <a:t>A BDEF </a:t>
            </a:r>
            <a:r>
              <a:rPr lang="en-US" sz="1800" b="1" dirty="0"/>
              <a:t>always </a:t>
            </a:r>
            <a:r>
              <a:rPr lang="en-US" sz="1800" dirty="0"/>
              <a:t>refers to a CDS Model. This reference results from the name equality with root entity,</a:t>
            </a:r>
          </a:p>
          <a:p>
            <a:pPr algn="just"/>
            <a:r>
              <a:rPr lang="en-US" sz="1800" dirty="0"/>
              <a:t>      Your CDS view name = BDEF Name</a:t>
            </a:r>
            <a:endParaRPr lang="en-IN" sz="1800" b="1" dirty="0"/>
          </a:p>
        </p:txBody>
      </p:sp>
      <p:sp>
        <p:nvSpPr>
          <p:cNvPr id="8" name="Rectangle 7">
            <a:extLst>
              <a:ext uri="{FF2B5EF4-FFF2-40B4-BE49-F238E27FC236}">
                <a16:creationId xmlns:a16="http://schemas.microsoft.com/office/drawing/2014/main" id="{ECFB33B8-7F10-4DD1-BFBA-A042147F471D}"/>
              </a:ext>
            </a:extLst>
          </p:cNvPr>
          <p:cNvSpPr/>
          <p:nvPr/>
        </p:nvSpPr>
        <p:spPr>
          <a:xfrm>
            <a:off x="989784" y="3506423"/>
            <a:ext cx="2782385" cy="101027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CDS View (root)</a:t>
            </a:r>
          </a:p>
          <a:p>
            <a:pPr algn="ctr"/>
            <a:r>
              <a:rPr lang="en-US" dirty="0">
                <a:solidFill>
                  <a:schemeClr val="bg1"/>
                </a:solidFill>
              </a:rPr>
              <a:t>Business Object</a:t>
            </a:r>
            <a:endParaRPr lang="en-IN" dirty="0">
              <a:solidFill>
                <a:schemeClr val="bg1"/>
              </a:solidFill>
            </a:endParaRPr>
          </a:p>
        </p:txBody>
      </p:sp>
      <p:sp>
        <p:nvSpPr>
          <p:cNvPr id="9" name="Rectangle 8">
            <a:extLst>
              <a:ext uri="{FF2B5EF4-FFF2-40B4-BE49-F238E27FC236}">
                <a16:creationId xmlns:a16="http://schemas.microsoft.com/office/drawing/2014/main" id="{0EF14C88-4842-4AD5-A661-C0F734897BE9}"/>
              </a:ext>
            </a:extLst>
          </p:cNvPr>
          <p:cNvSpPr/>
          <p:nvPr/>
        </p:nvSpPr>
        <p:spPr>
          <a:xfrm>
            <a:off x="5863900" y="3506422"/>
            <a:ext cx="2720907" cy="99371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Behavior Definition</a:t>
            </a:r>
          </a:p>
        </p:txBody>
      </p:sp>
      <p:cxnSp>
        <p:nvCxnSpPr>
          <p:cNvPr id="10" name="Straight Connector 9">
            <a:extLst>
              <a:ext uri="{FF2B5EF4-FFF2-40B4-BE49-F238E27FC236}">
                <a16:creationId xmlns:a16="http://schemas.microsoft.com/office/drawing/2014/main" id="{B3B62195-6B7D-4ABC-95BD-29D3A1076E57}"/>
              </a:ext>
            </a:extLst>
          </p:cNvPr>
          <p:cNvCxnSpPr>
            <a:stCxn id="8" idx="3"/>
            <a:endCxn id="9" idx="1"/>
          </p:cNvCxnSpPr>
          <p:nvPr/>
        </p:nvCxnSpPr>
        <p:spPr>
          <a:xfrm flipV="1">
            <a:off x="3772169" y="4003277"/>
            <a:ext cx="2091731" cy="828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5E46273-C5CC-4D9D-B863-69751737BB7C}"/>
              </a:ext>
            </a:extLst>
          </p:cNvPr>
          <p:cNvSpPr txBox="1"/>
          <p:nvPr/>
        </p:nvSpPr>
        <p:spPr>
          <a:xfrm>
            <a:off x="3772169" y="3655979"/>
            <a:ext cx="2160240" cy="461665"/>
          </a:xfrm>
          <a:prstGeom prst="rect">
            <a:avLst/>
          </a:prstGeom>
          <a:noFill/>
        </p:spPr>
        <p:txBody>
          <a:bodyPr wrap="square" rtlCol="0">
            <a:spAutoFit/>
          </a:bodyPr>
          <a:lstStyle/>
          <a:p>
            <a:r>
              <a:rPr lang="en-US" dirty="0"/>
              <a:t>1                  0..1</a:t>
            </a:r>
            <a:endParaRPr lang="en-IN" dirty="0"/>
          </a:p>
        </p:txBody>
      </p:sp>
      <p:sp>
        <p:nvSpPr>
          <p:cNvPr id="13" name="Rectangle 12">
            <a:extLst>
              <a:ext uri="{FF2B5EF4-FFF2-40B4-BE49-F238E27FC236}">
                <a16:creationId xmlns:a16="http://schemas.microsoft.com/office/drawing/2014/main" id="{CF67C793-9759-473F-9995-69000373DE7E}"/>
              </a:ext>
            </a:extLst>
          </p:cNvPr>
          <p:cNvSpPr/>
          <p:nvPr/>
        </p:nvSpPr>
        <p:spPr>
          <a:xfrm>
            <a:off x="989784" y="5460827"/>
            <a:ext cx="2782385" cy="101027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CDS Childs</a:t>
            </a:r>
            <a:endParaRPr lang="en-IN" dirty="0">
              <a:solidFill>
                <a:schemeClr val="bg1"/>
              </a:solidFill>
            </a:endParaRPr>
          </a:p>
        </p:txBody>
      </p:sp>
      <p:cxnSp>
        <p:nvCxnSpPr>
          <p:cNvPr id="14" name="Straight Connector 13">
            <a:extLst>
              <a:ext uri="{FF2B5EF4-FFF2-40B4-BE49-F238E27FC236}">
                <a16:creationId xmlns:a16="http://schemas.microsoft.com/office/drawing/2014/main" id="{BB7E1DB4-D183-45E9-84AC-035CD3A350E7}"/>
              </a:ext>
            </a:extLst>
          </p:cNvPr>
          <p:cNvCxnSpPr>
            <a:stCxn id="8" idx="2"/>
            <a:endCxn id="13" idx="0"/>
          </p:cNvCxnSpPr>
          <p:nvPr/>
        </p:nvCxnSpPr>
        <p:spPr>
          <a:xfrm>
            <a:off x="2380977" y="4516695"/>
            <a:ext cx="0" cy="94413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623F58-9BE4-4658-ABCD-7515B953180E}"/>
              </a:ext>
            </a:extLst>
          </p:cNvPr>
          <p:cNvSpPr txBox="1"/>
          <p:nvPr/>
        </p:nvSpPr>
        <p:spPr>
          <a:xfrm>
            <a:off x="2384142" y="5040097"/>
            <a:ext cx="1728192" cy="461664"/>
          </a:xfrm>
          <a:prstGeom prst="rect">
            <a:avLst/>
          </a:prstGeom>
          <a:noFill/>
        </p:spPr>
        <p:txBody>
          <a:bodyPr wrap="square" rtlCol="0">
            <a:spAutoFit/>
          </a:bodyPr>
          <a:lstStyle/>
          <a:p>
            <a:r>
              <a:rPr lang="en-US" dirty="0"/>
              <a:t>0..N</a:t>
            </a:r>
            <a:endParaRPr lang="en-IN" dirty="0"/>
          </a:p>
        </p:txBody>
      </p:sp>
      <p:sp>
        <p:nvSpPr>
          <p:cNvPr id="16" name="TextBox 15">
            <a:extLst>
              <a:ext uri="{FF2B5EF4-FFF2-40B4-BE49-F238E27FC236}">
                <a16:creationId xmlns:a16="http://schemas.microsoft.com/office/drawing/2014/main" id="{07D4121F-D582-46B8-8E0B-844F73BC80D6}"/>
              </a:ext>
            </a:extLst>
          </p:cNvPr>
          <p:cNvSpPr txBox="1"/>
          <p:nvPr/>
        </p:nvSpPr>
        <p:spPr>
          <a:xfrm>
            <a:off x="1819795" y="4516529"/>
            <a:ext cx="2160240" cy="461665"/>
          </a:xfrm>
          <a:prstGeom prst="rect">
            <a:avLst/>
          </a:prstGeom>
          <a:noFill/>
        </p:spPr>
        <p:txBody>
          <a:bodyPr wrap="square" rtlCol="0">
            <a:spAutoFit/>
          </a:bodyPr>
          <a:lstStyle/>
          <a:p>
            <a:r>
              <a:rPr lang="en-US" dirty="0"/>
              <a:t>1</a:t>
            </a:r>
            <a:endParaRPr lang="en-IN" dirty="0"/>
          </a:p>
        </p:txBody>
      </p:sp>
      <p:sp>
        <p:nvSpPr>
          <p:cNvPr id="17" name="Rectangle 16">
            <a:extLst>
              <a:ext uri="{FF2B5EF4-FFF2-40B4-BE49-F238E27FC236}">
                <a16:creationId xmlns:a16="http://schemas.microsoft.com/office/drawing/2014/main" id="{75A1B47C-6DCF-496F-AE8B-D740366A65B6}"/>
              </a:ext>
            </a:extLst>
          </p:cNvPr>
          <p:cNvSpPr/>
          <p:nvPr/>
        </p:nvSpPr>
        <p:spPr>
          <a:xfrm>
            <a:off x="5249100" y="5671182"/>
            <a:ext cx="3951793" cy="99371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Behavior Implementation</a:t>
            </a:r>
          </a:p>
          <a:p>
            <a:pPr algn="ctr"/>
            <a:r>
              <a:rPr lang="en-US" dirty="0">
                <a:solidFill>
                  <a:schemeClr val="bg1"/>
                </a:solidFill>
              </a:rPr>
              <a:t>(M- option, U- Mandatory)</a:t>
            </a:r>
          </a:p>
        </p:txBody>
      </p:sp>
      <p:cxnSp>
        <p:nvCxnSpPr>
          <p:cNvPr id="18" name="Straight Connector 17">
            <a:extLst>
              <a:ext uri="{FF2B5EF4-FFF2-40B4-BE49-F238E27FC236}">
                <a16:creationId xmlns:a16="http://schemas.microsoft.com/office/drawing/2014/main" id="{A623208E-F808-49D4-805C-67CBD66EE0BE}"/>
              </a:ext>
            </a:extLst>
          </p:cNvPr>
          <p:cNvCxnSpPr>
            <a:stCxn id="9" idx="2"/>
            <a:endCxn id="17" idx="0"/>
          </p:cNvCxnSpPr>
          <p:nvPr/>
        </p:nvCxnSpPr>
        <p:spPr>
          <a:xfrm>
            <a:off x="7224354" y="4500132"/>
            <a:ext cx="643" cy="117105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88B699-9FE9-4C73-BCE6-E14A2489F2C2}"/>
              </a:ext>
            </a:extLst>
          </p:cNvPr>
          <p:cNvSpPr txBox="1"/>
          <p:nvPr/>
        </p:nvSpPr>
        <p:spPr>
          <a:xfrm>
            <a:off x="7251369" y="4555967"/>
            <a:ext cx="1008105" cy="1200329"/>
          </a:xfrm>
          <a:prstGeom prst="rect">
            <a:avLst/>
          </a:prstGeom>
          <a:noFill/>
        </p:spPr>
        <p:txBody>
          <a:bodyPr wrap="square" rtlCol="0">
            <a:spAutoFit/>
          </a:bodyPr>
          <a:lstStyle/>
          <a:p>
            <a:r>
              <a:rPr lang="en-US" dirty="0"/>
              <a:t>1</a:t>
            </a:r>
          </a:p>
          <a:p>
            <a:endParaRPr lang="en-US" dirty="0"/>
          </a:p>
          <a:p>
            <a:r>
              <a:rPr lang="en-US" dirty="0"/>
              <a:t>1..N</a:t>
            </a:r>
            <a:endParaRPr lang="en-IN" dirty="0"/>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b="1" dirty="0">
                <a:latin typeface="Cooper Black" panose="0208090404030B020404" pitchFamily="18" charset="0"/>
              </a:rPr>
              <a:t>Business Object’s Runtime Implementation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of Behaviour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579959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Exercise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186">
            <a:extLst>
              <a:ext uri="{FF2B5EF4-FFF2-40B4-BE49-F238E27FC236}">
                <a16:creationId xmlns:a16="http://schemas.microsoft.com/office/drawing/2014/main" id="{B4020C96-DCDC-4B12-8888-3A35D1609CCC}"/>
              </a:ext>
            </a:extLst>
          </p:cNvPr>
          <p:cNvSpPr txBox="1"/>
          <p:nvPr/>
        </p:nvSpPr>
        <p:spPr>
          <a:xfrm>
            <a:off x="614625" y="800711"/>
            <a:ext cx="4248472" cy="46166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solidFill>
                  <a:schemeClr val="bg1"/>
                </a:solidFill>
                <a:cs typeface="Arial" pitchFamily="34" charset="0"/>
                <a:hlinkClick r:id="rId3"/>
              </a:rPr>
              <a:t>Behaviour Definition</a:t>
            </a:r>
            <a:endParaRPr lang="en-US" kern="0" dirty="0">
              <a:solidFill>
                <a:schemeClr val="bg1"/>
              </a:solidFill>
              <a:cs typeface="Arial" pitchFamily="34" charset="0"/>
            </a:endParaRPr>
          </a:p>
        </p:txBody>
      </p:sp>
      <p:pic>
        <p:nvPicPr>
          <p:cNvPr id="2" name="Picture 1"/>
          <p:cNvPicPr>
            <a:picLocks noChangeAspect="1"/>
          </p:cNvPicPr>
          <p:nvPr/>
        </p:nvPicPr>
        <p:blipFill>
          <a:blip r:embed="rId4"/>
          <a:stretch>
            <a:fillRect/>
          </a:stretch>
        </p:blipFill>
        <p:spPr>
          <a:xfrm>
            <a:off x="2061964" y="1503945"/>
            <a:ext cx="8064896" cy="4390888"/>
          </a:xfrm>
          <a:prstGeom prst="rect">
            <a:avLst/>
          </a:prstGeom>
        </p:spPr>
      </p:pic>
    </p:spTree>
    <p:extLst>
      <p:ext uri="{BB962C8B-B14F-4D97-AF65-F5344CB8AC3E}">
        <p14:creationId xmlns:p14="http://schemas.microsoft.com/office/powerpoint/2010/main" val="33653869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9776</TotalTime>
  <Words>1149</Words>
  <Application>Microsoft Office PowerPoint</Application>
  <PresentationFormat>Custom</PresentationFormat>
  <Paragraphs>167</Paragraphs>
  <Slides>24</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4_Office Theme</vt:lpstr>
      <vt:lpstr>PowerPoint Presentation</vt:lpstr>
      <vt:lpstr>PowerPoint Presentation</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Read only List Report </vt:lpstr>
      <vt:lpstr>CDS Views with Annotations</vt:lpstr>
      <vt:lpstr>Local Types/Classes in ABAP with Global Classes</vt:lpstr>
      <vt:lpstr>Implementing Class Pool Concept</vt:lpstr>
      <vt:lpstr>PowerPoint Presentation</vt:lpstr>
      <vt:lpstr>PowerPoint Presentation</vt:lpstr>
      <vt:lpstr>PowerPoint Presentation</vt:lpstr>
      <vt:lpstr>PowerPoint Presentation</vt:lpstr>
      <vt:lpstr>PowerPoint Presentation</vt:lpstr>
      <vt:lpstr>Behavior Definition  </vt:lpstr>
      <vt:lpstr>Business Object’s Runtime Implementation</vt:lpstr>
      <vt:lpstr>Implementing of Behaviour Definition</vt:lpstr>
      <vt:lpstr>Exercise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290</cp:revision>
  <dcterms:created xsi:type="dcterms:W3CDTF">2013-09-12T13:05:01Z</dcterms:created>
  <dcterms:modified xsi:type="dcterms:W3CDTF">2021-11-28T11:49:56Z</dcterms:modified>
</cp:coreProperties>
</file>